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59" r:id="rId3"/>
    <p:sldId id="260" r:id="rId4"/>
    <p:sldId id="257" r:id="rId5"/>
    <p:sldId id="267" r:id="rId6"/>
    <p:sldId id="269" r:id="rId7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00FFFF"/>
    <a:srgbClr val="9966FF"/>
    <a:srgbClr val="FF0000"/>
    <a:srgbClr val="FF9933"/>
    <a:srgbClr val="66FF66"/>
    <a:srgbClr val="0066CC"/>
    <a:srgbClr val="FFFF00"/>
    <a:srgbClr val="ECAD86"/>
    <a:srgbClr val="4EF14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0" autoAdjust="0"/>
    <p:restoredTop sz="94636" autoAdjust="0"/>
  </p:normalViewPr>
  <p:slideViewPr>
    <p:cSldViewPr>
      <p:cViewPr varScale="1">
        <p:scale>
          <a:sx n="84" d="100"/>
          <a:sy n="84" d="100"/>
        </p:scale>
        <p:origin x="-1402" y="-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6EA27-27CE-4182-B5BC-5285447E06C0}" type="datetimeFigureOut">
              <a:rPr lang="de-DE" smtClean="0"/>
              <a:t>19.05.2015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72433-FE82-4C98-9309-24793FD4A0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593441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wipe dir="r"/>
      </p:transition>
    </mc:Choice>
    <mc:Fallback xmlns="">
      <p:transition spd="slow">
        <p:wipe dir="r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6EA27-27CE-4182-B5BC-5285447E06C0}" type="datetimeFigureOut">
              <a:rPr lang="de-DE" smtClean="0"/>
              <a:t>19.05.2015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72433-FE82-4C98-9309-24793FD4A0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205990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wipe dir="r"/>
      </p:transition>
    </mc:Choice>
    <mc:Fallback xmlns="">
      <p:transition spd="slow">
        <p:wipe dir="r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6EA27-27CE-4182-B5BC-5285447E06C0}" type="datetimeFigureOut">
              <a:rPr lang="de-DE" smtClean="0"/>
              <a:t>19.05.2015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72433-FE82-4C98-9309-24793FD4A0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103852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wipe dir="r"/>
      </p:transition>
    </mc:Choice>
    <mc:Fallback xmlns="">
      <p:transition spd="slow">
        <p:wipe dir="r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6EA27-27CE-4182-B5BC-5285447E06C0}" type="datetimeFigureOut">
              <a:rPr lang="de-DE" smtClean="0"/>
              <a:t>19.05.2015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72433-FE82-4C98-9309-24793FD4A0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96674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wipe dir="r"/>
      </p:transition>
    </mc:Choice>
    <mc:Fallback xmlns="">
      <p:transition spd="slow">
        <p:wipe dir="r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6EA27-27CE-4182-B5BC-5285447E06C0}" type="datetimeFigureOut">
              <a:rPr lang="de-DE" smtClean="0"/>
              <a:t>19.05.2015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72433-FE82-4C98-9309-24793FD4A0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846394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wipe dir="r"/>
      </p:transition>
    </mc:Choice>
    <mc:Fallback xmlns="">
      <p:transition spd="slow">
        <p:wipe dir="r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6EA27-27CE-4182-B5BC-5285447E06C0}" type="datetimeFigureOut">
              <a:rPr lang="de-DE" smtClean="0"/>
              <a:t>19.05.2015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72433-FE82-4C98-9309-24793FD4A0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97181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wipe dir="r"/>
      </p:transition>
    </mc:Choice>
    <mc:Fallback xmlns="">
      <p:transition spd="slow">
        <p:wipe dir="r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6EA27-27CE-4182-B5BC-5285447E06C0}" type="datetimeFigureOut">
              <a:rPr lang="de-DE" smtClean="0"/>
              <a:t>19.05.2015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72433-FE82-4C98-9309-24793FD4A0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872584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wipe dir="r"/>
      </p:transition>
    </mc:Choice>
    <mc:Fallback xmlns="">
      <p:transition spd="slow">
        <p:wipe dir="r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6EA27-27CE-4182-B5BC-5285447E06C0}" type="datetimeFigureOut">
              <a:rPr lang="de-DE" smtClean="0"/>
              <a:t>19.05.2015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72433-FE82-4C98-9309-24793FD4A0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91509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wipe dir="r"/>
      </p:transition>
    </mc:Choice>
    <mc:Fallback xmlns="">
      <p:transition spd="slow">
        <p:wipe dir="r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6EA27-27CE-4182-B5BC-5285447E06C0}" type="datetimeFigureOut">
              <a:rPr lang="de-DE" smtClean="0"/>
              <a:t>19.05.2015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72433-FE82-4C98-9309-24793FD4A0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08284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wipe dir="r"/>
      </p:transition>
    </mc:Choice>
    <mc:Fallback xmlns="">
      <p:transition spd="slow">
        <p:wipe dir="r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6EA27-27CE-4182-B5BC-5285447E06C0}" type="datetimeFigureOut">
              <a:rPr lang="de-DE" smtClean="0"/>
              <a:t>19.05.2015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72433-FE82-4C98-9309-24793FD4A0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706846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wipe dir="r"/>
      </p:transition>
    </mc:Choice>
    <mc:Fallback xmlns="">
      <p:transition spd="slow">
        <p:wipe dir="r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6EA27-27CE-4182-B5BC-5285447E06C0}" type="datetimeFigureOut">
              <a:rPr lang="de-DE" smtClean="0"/>
              <a:t>19.05.2015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72433-FE82-4C98-9309-24793FD4A0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83794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wipe dir="r"/>
      </p:transition>
    </mc:Choice>
    <mc:Fallback xmlns="">
      <p:transition spd="slow">
        <p:wipe dir="r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48000"/>
            <a:lum bright="70000" contrast="-70000"/>
          </a:blip>
          <a:srcRect/>
          <a:stretch>
            <a:fillRect l="-3000" t="-5000" r="-5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16EA27-27CE-4182-B5BC-5285447E06C0}" type="datetimeFigureOut">
              <a:rPr lang="de-DE" smtClean="0"/>
              <a:t>19.05.2015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B72433-FE82-4C98-9309-24793FD4A0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400198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250">
        <p:wipe dir="r"/>
      </p:transition>
    </mc:Choice>
    <mc:Fallback xmlns="">
      <p:transition spd="slow">
        <p:wipe dir="r"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1484784"/>
            <a:ext cx="3484591" cy="34845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feld 1"/>
          <p:cNvSpPr txBox="1"/>
          <p:nvPr/>
        </p:nvSpPr>
        <p:spPr>
          <a:xfrm>
            <a:off x="251520" y="5445224"/>
            <a:ext cx="8640960" cy="95410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de-DE" sz="2800" b="1" dirty="0" smtClean="0">
                <a:ln w="11430">
                  <a:solidFill>
                    <a:schemeClr val="accent6">
                      <a:lumMod val="50000"/>
                    </a:schemeClr>
                  </a:solidFill>
                </a:ln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Georgia" panose="02040502050405020303" pitchFamily="18" charset="0"/>
              </a:rPr>
              <a:t>„DENN DIE ZEIT IST MÄCHTIGER ALS MAN AHNT“</a:t>
            </a:r>
            <a:endParaRPr lang="de-DE" sz="2800" b="1" dirty="0">
              <a:ln w="11430">
                <a:solidFill>
                  <a:schemeClr val="accent6">
                    <a:lumMod val="50000"/>
                  </a:schemeClr>
                </a:solidFill>
              </a:ln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Georgia" panose="02040502050405020303" pitchFamily="18" charset="0"/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729565" y="5906889"/>
            <a:ext cx="75608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400" dirty="0" smtClean="0">
                <a:latin typeface="Georgia" panose="02040502050405020303" pitchFamily="18" charset="0"/>
              </a:rPr>
              <a:t>Kurt Tucholsky</a:t>
            </a:r>
            <a:endParaRPr lang="de-DE" sz="1400" dirty="0">
              <a:latin typeface="Georgia" panose="02040502050405020303" pitchFamily="18" charset="0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431540" y="260648"/>
            <a:ext cx="8280920" cy="92333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de-DE" sz="5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Georgia" panose="02040502050405020303" pitchFamily="18" charset="0"/>
              </a:rPr>
              <a:t>Herzlich Willkommen!</a:t>
            </a:r>
            <a:endParaRPr lang="de-DE" sz="54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44664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wipe dir="r"/>
      </p:transition>
    </mc:Choice>
    <mc:Fallback xmlns="">
      <p:transition spd="slow">
        <p:wipe dir="r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239267" y="260648"/>
            <a:ext cx="8712968" cy="64633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pPr algn="ctr"/>
            <a:r>
              <a:rPr lang="de-DE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Thüringer Eltern Kind Zentrum (</a:t>
            </a:r>
            <a:r>
              <a:rPr lang="de-DE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THEKiZ</a:t>
            </a:r>
            <a:r>
              <a:rPr lang="de-DE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) in </a:t>
            </a:r>
            <a:r>
              <a:rPr lang="de-DE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Triptis</a:t>
            </a:r>
            <a:r>
              <a:rPr lang="de-DE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 im Saale-</a:t>
            </a:r>
            <a:r>
              <a:rPr lang="de-DE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Orla</a:t>
            </a:r>
            <a:r>
              <a:rPr lang="de-DE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-Kreis</a:t>
            </a:r>
          </a:p>
          <a:p>
            <a:pPr algn="ctr"/>
            <a:r>
              <a:rPr lang="de-DE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Farbenklex</a:t>
            </a:r>
            <a:r>
              <a:rPr lang="de-DE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 mehr als eine Kindertagesstätte</a:t>
            </a:r>
            <a:endParaRPr lang="de-DE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197463" y="1124744"/>
            <a:ext cx="9036496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de-DE" sz="4000" dirty="0" smtClean="0">
                <a:ln>
                  <a:solidFill>
                    <a:schemeClr val="tx1">
                      <a:lumMod val="50000"/>
                      <a:lumOff val="50000"/>
                    </a:schemeClr>
                  </a:solidFill>
                </a:ln>
                <a:solidFill>
                  <a:srgbClr val="FF9933"/>
                </a:solidFill>
                <a:latin typeface="Arial Black" pitchFamily="34" charset="0"/>
                <a:cs typeface="Arial" pitchFamily="34" charset="0"/>
              </a:rPr>
              <a:t>Gründe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de-DE" dirty="0" smtClean="0">
                <a:latin typeface="Arial" pitchFamily="34" charset="0"/>
                <a:cs typeface="Arial" pitchFamily="34" charset="0"/>
              </a:rPr>
              <a:t>.Fächenlandkreis Saal-</a:t>
            </a:r>
            <a:r>
              <a:rPr lang="de-DE" dirty="0" err="1" smtClean="0">
                <a:latin typeface="Arial" pitchFamily="34" charset="0"/>
                <a:cs typeface="Arial" pitchFamily="34" charset="0"/>
              </a:rPr>
              <a:t>Orla</a:t>
            </a:r>
            <a:r>
              <a:rPr lang="de-DE" dirty="0" smtClean="0">
                <a:latin typeface="Arial" pitchFamily="34" charset="0"/>
                <a:cs typeface="Arial" pitchFamily="34" charset="0"/>
              </a:rPr>
              <a:t> mit 83.654 Bürgerinnen und Bürgern ist das </a:t>
            </a:r>
            <a:r>
              <a:rPr lang="de-DE" dirty="0" err="1" smtClean="0">
                <a:latin typeface="Arial" pitchFamily="34" charset="0"/>
                <a:cs typeface="Arial" pitchFamily="34" charset="0"/>
              </a:rPr>
              <a:t>THeKiZ</a:t>
            </a:r>
            <a:r>
              <a:rPr lang="de-DE" dirty="0" smtClean="0">
                <a:latin typeface="Arial" pitchFamily="34" charset="0"/>
                <a:cs typeface="Arial" pitchFamily="34" charset="0"/>
              </a:rPr>
              <a:t> verkehrsgünstig in der Stadt </a:t>
            </a:r>
            <a:r>
              <a:rPr lang="de-DE" dirty="0" err="1" smtClean="0">
                <a:latin typeface="Arial" pitchFamily="34" charset="0"/>
                <a:cs typeface="Arial" pitchFamily="34" charset="0"/>
              </a:rPr>
              <a:t>Triptis</a:t>
            </a:r>
            <a:r>
              <a:rPr lang="de-DE" dirty="0" smtClean="0">
                <a:latin typeface="Arial" pitchFamily="34" charset="0"/>
                <a:cs typeface="Arial" pitchFamily="34" charset="0"/>
              </a:rPr>
              <a:t> gelegen.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de-DE" dirty="0" smtClean="0">
                <a:latin typeface="Arial" pitchFamily="34" charset="0"/>
                <a:cs typeface="Arial" pitchFamily="34" charset="0"/>
              </a:rPr>
              <a:t>Kooperation mit gewachsenen Netzwerk von Partnern aus der Wirtschaft der Region, Sozial- Partnerschaften mit Diakonischen Trägereinrichtungen, Mitglieder der Kreis-Liga Johanniter, AWO, DRK, Volkssolidarität, Kommunen, Landratsamt des SOK hier im Besonderen die Kindertagesstätten durch die </a:t>
            </a:r>
            <a:r>
              <a:rPr lang="de-DE" dirty="0" err="1" smtClean="0">
                <a:latin typeface="Arial" pitchFamily="34" charset="0"/>
                <a:cs typeface="Arial" pitchFamily="34" charset="0"/>
              </a:rPr>
              <a:t>Mediathek</a:t>
            </a:r>
            <a:r>
              <a:rPr lang="de-DE" dirty="0" smtClean="0">
                <a:latin typeface="Arial" pitchFamily="34" charset="0"/>
                <a:cs typeface="Arial" pitchFamily="34" charset="0"/>
              </a:rPr>
              <a:t> im </a:t>
            </a:r>
            <a:r>
              <a:rPr lang="de-DE" dirty="0" err="1" smtClean="0">
                <a:latin typeface="Arial" pitchFamily="34" charset="0"/>
                <a:cs typeface="Arial" pitchFamily="34" charset="0"/>
              </a:rPr>
              <a:t>THEKiZ</a:t>
            </a:r>
            <a:r>
              <a:rPr lang="de-DE" dirty="0" smtClean="0">
                <a:latin typeface="Arial" pitchFamily="34" charset="0"/>
                <a:cs typeface="Arial" pitchFamily="34" charset="0"/>
              </a:rPr>
              <a:t> die allen Trägern des Landkreises einschließlich den Grundschulen zur Verfügung steht.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de-DE" dirty="0" smtClean="0">
                <a:latin typeface="Arial" pitchFamily="34" charset="0"/>
                <a:cs typeface="Arial" pitchFamily="34" charset="0"/>
              </a:rPr>
              <a:t>Paradiesische Räumlichkeiten und Ausstattung für Veranstaltungen bis zu 100 Personen. Kultur, Fort- und Weiterbildung, Familienfeierlichkeiten werden und können von oben genannten Partnern genutzt werden.</a:t>
            </a:r>
          </a:p>
          <a:p>
            <a:pPr lvl="1"/>
            <a:endParaRPr lang="de-DE" dirty="0" smtClean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de-DE" dirty="0" smtClean="0">
                <a:latin typeface="Arial" pitchFamily="34" charset="0"/>
                <a:cs typeface="Arial" pitchFamily="34" charset="0"/>
              </a:rPr>
              <a:t>Nach dem </a:t>
            </a:r>
            <a:r>
              <a:rPr lang="de-DE" b="1" dirty="0" smtClean="0">
                <a:latin typeface="Arial" pitchFamily="34" charset="0"/>
                <a:cs typeface="Arial" pitchFamily="34" charset="0"/>
              </a:rPr>
              <a:t>Motto: „Gerade auf dem Land ist es attraktiv als Familie zu leben“.</a:t>
            </a:r>
            <a:endParaRPr lang="de-DE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08366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wipe dir="r"/>
      </p:transition>
    </mc:Choice>
    <mc:Fallback xmlns="">
      <p:transition spd="slow">
        <p:wipe dir="r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239267" y="2132856"/>
            <a:ext cx="8629434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4000" dirty="0">
                <a:ln>
                  <a:solidFill>
                    <a:schemeClr val="tx1">
                      <a:lumMod val="50000"/>
                      <a:lumOff val="50000"/>
                    </a:schemeClr>
                  </a:solidFill>
                </a:ln>
                <a:solidFill>
                  <a:srgbClr val="FF9933"/>
                </a:solidFill>
                <a:latin typeface="Arial Black" pitchFamily="34" charset="0"/>
                <a:cs typeface="Arial" pitchFamily="34" charset="0"/>
              </a:rPr>
              <a:t>Ziele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de-DE" dirty="0" smtClean="0">
                <a:latin typeface="Arial" pitchFamily="34" charset="0"/>
                <a:cs typeface="Arial" pitchFamily="34" charset="0"/>
              </a:rPr>
              <a:t>Wir möchten Konsultationseinrichtung werden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de-DE" sz="2000" dirty="0" smtClean="0">
                <a:latin typeface="Arial" pitchFamily="34" charset="0"/>
                <a:cs typeface="Arial" pitchFamily="34" charset="0"/>
              </a:rPr>
              <a:t>Wir möchten anerkannt werden als generationsübergreifendes Zentrum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de-DE" sz="2000" dirty="0" smtClean="0">
                <a:latin typeface="Arial" pitchFamily="34" charset="0"/>
                <a:cs typeface="Arial" pitchFamily="34" charset="0"/>
              </a:rPr>
              <a:t>Wir möchten eine solide Finanzierung über den Status Brückenprojekt Stiftung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FamilienSinn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2.000 € für 2015 sowie Spendenantrag Share Value Stiftung 5.000 € für 2015 und weitere Spenden und Ehrenamt Diakonieverein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Orlatal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, hinaus.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de-DE" sz="2000" dirty="0" smtClean="0">
                <a:latin typeface="Arial" pitchFamily="34" charset="0"/>
                <a:cs typeface="Arial" pitchFamily="34" charset="0"/>
              </a:rPr>
              <a:t>Bewerbung bei der Stiftung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FamilienSinn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für das Förderjahr 2016 hat nur Aussicht auf Erfolg wenn Anerkennung im Landkreis/Stadt </a:t>
            </a:r>
            <a:r>
              <a:rPr lang="de-DE" sz="2000" dirty="0" err="1" smtClean="0">
                <a:latin typeface="Arial" pitchFamily="34" charset="0"/>
                <a:cs typeface="Arial" pitchFamily="34" charset="0"/>
              </a:rPr>
              <a:t>Triptis</a:t>
            </a:r>
            <a:r>
              <a:rPr lang="de-DE" sz="2000" dirty="0" smtClean="0">
                <a:latin typeface="Arial" pitchFamily="34" charset="0"/>
                <a:cs typeface="Arial" pitchFamily="34" charset="0"/>
              </a:rPr>
              <a:t> gleich einer festen Größe finanzieller Unterstützung</a:t>
            </a:r>
          </a:p>
          <a:p>
            <a:endParaRPr lang="de-DE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239267" y="260648"/>
            <a:ext cx="8712968" cy="95410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pPr algn="ctr"/>
            <a:r>
              <a:rPr lang="de-DE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Nachhaltig </a:t>
            </a:r>
            <a:r>
              <a:rPr lang="de-DE" sz="28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THEKiZ</a:t>
            </a:r>
            <a:r>
              <a:rPr lang="de-DE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de-DE" sz="28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Farbenklex</a:t>
            </a:r>
            <a:r>
              <a:rPr lang="de-DE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 im Rahmen des Brückenprojektes der Stiftung </a:t>
            </a:r>
            <a:r>
              <a:rPr lang="de-DE" sz="28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FamilienSinn</a:t>
            </a:r>
            <a:endParaRPr lang="de-DE" sz="28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14598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wipe dir="r"/>
      </p:transition>
    </mc:Choice>
    <mc:Fallback xmlns="">
      <p:transition spd="slow">
        <p:wipe dir="r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1619672" y="5874228"/>
            <a:ext cx="26144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solidFill>
                  <a:srgbClr val="FF0000"/>
                </a:solidFill>
                <a:latin typeface="Arial Black" pitchFamily="34" charset="0"/>
              </a:rPr>
              <a:t>Weihnachtsmarkt</a:t>
            </a:r>
            <a:endParaRPr lang="de-DE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3" name="Ellipse 2"/>
          <p:cNvSpPr/>
          <p:nvPr/>
        </p:nvSpPr>
        <p:spPr>
          <a:xfrm>
            <a:off x="3094196" y="2368021"/>
            <a:ext cx="3024336" cy="1944216"/>
          </a:xfrm>
          <a:prstGeom prst="ellipse">
            <a:avLst/>
          </a:prstGeom>
          <a:solidFill>
            <a:srgbClr val="FF9933"/>
          </a:solidFill>
          <a:ln>
            <a:solidFill>
              <a:schemeClr val="accent6">
                <a:lumMod val="60000"/>
                <a:lumOff val="40000"/>
              </a:schemeClr>
            </a:solidFill>
          </a:ln>
          <a:effectLst/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endParaRPr lang="de-DE" b="1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3444262" y="2831262"/>
            <a:ext cx="2376264" cy="92333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de-DE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 Black" panose="020B0A04020102020204" pitchFamily="34" charset="0"/>
              </a:rPr>
              <a:t>Eltern-Kind-Zentrum</a:t>
            </a:r>
          </a:p>
          <a:p>
            <a:pPr algn="ctr"/>
            <a:r>
              <a:rPr lang="de-DE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 Black" panose="020B0A04020102020204" pitchFamily="34" charset="0"/>
              </a:rPr>
              <a:t>„</a:t>
            </a:r>
            <a:r>
              <a:rPr lang="de-DE" b="1" spc="150" dirty="0" err="1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 Black" panose="020B0A04020102020204" pitchFamily="34" charset="0"/>
              </a:rPr>
              <a:t>Farbenklex</a:t>
            </a:r>
            <a:r>
              <a:rPr lang="de-DE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 Black" panose="020B0A04020102020204" pitchFamily="34" charset="0"/>
              </a:rPr>
              <a:t>“</a:t>
            </a:r>
            <a:endParaRPr lang="de-DE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12" name="Textfeld 11"/>
          <p:cNvSpPr txBox="1"/>
          <p:nvPr/>
        </p:nvSpPr>
        <p:spPr>
          <a:xfrm>
            <a:off x="1412075" y="2790158"/>
            <a:ext cx="15620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dirty="0" smtClean="0">
                <a:solidFill>
                  <a:srgbClr val="FF0000"/>
                </a:solidFill>
                <a:latin typeface="Arial Black" pitchFamily="34" charset="0"/>
              </a:rPr>
              <a:t>Tagungen</a:t>
            </a:r>
            <a:endParaRPr lang="de-DE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13" name="Textfeld 12"/>
          <p:cNvSpPr txBox="1"/>
          <p:nvPr/>
        </p:nvSpPr>
        <p:spPr>
          <a:xfrm>
            <a:off x="4784829" y="5875564"/>
            <a:ext cx="293100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solidFill>
                  <a:srgbClr val="FF0000"/>
                </a:solidFill>
                <a:latin typeface="Arial Black" pitchFamily="34" charset="0"/>
              </a:rPr>
              <a:t>Altenhilfe, </a:t>
            </a:r>
            <a:r>
              <a:rPr lang="de-DE" dirty="0" err="1" smtClean="0">
                <a:solidFill>
                  <a:srgbClr val="FF0000"/>
                </a:solidFill>
                <a:latin typeface="Arial Black" pitchFamily="34" charset="0"/>
              </a:rPr>
              <a:t>Jugendhilfe,Frühkind-liche</a:t>
            </a:r>
            <a:r>
              <a:rPr lang="de-DE" dirty="0" smtClean="0">
                <a:solidFill>
                  <a:srgbClr val="FF0000"/>
                </a:solidFill>
                <a:latin typeface="Arial Black" pitchFamily="34" charset="0"/>
              </a:rPr>
              <a:t> Pädagogik</a:t>
            </a:r>
            <a:endParaRPr lang="de-DE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14" name="Textfeld 13"/>
          <p:cNvSpPr txBox="1"/>
          <p:nvPr/>
        </p:nvSpPr>
        <p:spPr>
          <a:xfrm>
            <a:off x="993325" y="3504755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dirty="0" smtClean="0">
                <a:solidFill>
                  <a:srgbClr val="FF0000"/>
                </a:solidFill>
                <a:latin typeface="Arial Black" pitchFamily="34" charset="0"/>
              </a:rPr>
              <a:t>Mediathek</a:t>
            </a:r>
            <a:endParaRPr lang="de-DE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15" name="Textfeld 14"/>
          <p:cNvSpPr txBox="1"/>
          <p:nvPr/>
        </p:nvSpPr>
        <p:spPr>
          <a:xfrm>
            <a:off x="370272" y="5205396"/>
            <a:ext cx="30739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solidFill>
                  <a:srgbClr val="FF0000"/>
                </a:solidFill>
                <a:latin typeface="Arial Black" pitchFamily="34" charset="0"/>
              </a:rPr>
              <a:t>Sport- und Yogakurse</a:t>
            </a:r>
            <a:endParaRPr lang="de-DE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16" name="Textfeld 15"/>
          <p:cNvSpPr txBox="1"/>
          <p:nvPr/>
        </p:nvSpPr>
        <p:spPr>
          <a:xfrm>
            <a:off x="3082186" y="1510111"/>
            <a:ext cx="32786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b="1" dirty="0" smtClean="0">
                <a:solidFill>
                  <a:srgbClr val="FF0000"/>
                </a:solidFill>
                <a:latin typeface="Arial Black" pitchFamily="34" charset="0"/>
              </a:rPr>
              <a:t>Unterstützung für Familien in Not</a:t>
            </a:r>
          </a:p>
        </p:txBody>
      </p:sp>
      <p:sp>
        <p:nvSpPr>
          <p:cNvPr id="18" name="Textfeld 17"/>
          <p:cNvSpPr txBox="1"/>
          <p:nvPr/>
        </p:nvSpPr>
        <p:spPr>
          <a:xfrm>
            <a:off x="1568554" y="4108430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dirty="0" smtClean="0">
                <a:solidFill>
                  <a:srgbClr val="FF0000"/>
                </a:solidFill>
                <a:latin typeface="Arial Black" pitchFamily="34" charset="0"/>
              </a:rPr>
              <a:t>Workshops</a:t>
            </a:r>
            <a:endParaRPr lang="de-DE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19" name="Textfeld 18"/>
          <p:cNvSpPr txBox="1"/>
          <p:nvPr/>
        </p:nvSpPr>
        <p:spPr>
          <a:xfrm>
            <a:off x="5566257" y="5193948"/>
            <a:ext cx="31824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solidFill>
                  <a:srgbClr val="FF0000"/>
                </a:solidFill>
                <a:latin typeface="Arial Black" pitchFamily="34" charset="0"/>
              </a:rPr>
              <a:t>Kulturveranstaltungen</a:t>
            </a:r>
            <a:endParaRPr lang="de-DE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20" name="Textfeld 19"/>
          <p:cNvSpPr txBox="1"/>
          <p:nvPr/>
        </p:nvSpPr>
        <p:spPr>
          <a:xfrm>
            <a:off x="5618195" y="2164214"/>
            <a:ext cx="31304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solidFill>
                  <a:srgbClr val="FF0000"/>
                </a:solidFill>
                <a:latin typeface="Arial Black" pitchFamily="34" charset="0"/>
              </a:rPr>
              <a:t>Verhinderungspflege</a:t>
            </a:r>
            <a:endParaRPr lang="de-DE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21" name="Textfeld 20"/>
          <p:cNvSpPr txBox="1"/>
          <p:nvPr/>
        </p:nvSpPr>
        <p:spPr>
          <a:xfrm>
            <a:off x="3550033" y="5190035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solidFill>
                  <a:srgbClr val="FF0000"/>
                </a:solidFill>
                <a:latin typeface="Arial Black" pitchFamily="34" charset="0"/>
              </a:rPr>
              <a:t>Martinstag</a:t>
            </a:r>
            <a:endParaRPr lang="de-DE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22" name="Textfeld 21"/>
          <p:cNvSpPr txBox="1"/>
          <p:nvPr/>
        </p:nvSpPr>
        <p:spPr>
          <a:xfrm>
            <a:off x="251520" y="2189961"/>
            <a:ext cx="34425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solidFill>
                  <a:srgbClr val="FF0000"/>
                </a:solidFill>
                <a:latin typeface="Arial Black" pitchFamily="34" charset="0"/>
              </a:rPr>
              <a:t>Interne Versammlungen</a:t>
            </a:r>
            <a:endParaRPr lang="de-DE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23" name="Textfeld 22"/>
          <p:cNvSpPr txBox="1"/>
          <p:nvPr/>
        </p:nvSpPr>
        <p:spPr>
          <a:xfrm>
            <a:off x="6360849" y="3504755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err="1" smtClean="0">
                <a:solidFill>
                  <a:srgbClr val="FF0000"/>
                </a:solidFill>
                <a:latin typeface="Arial Black" pitchFamily="34" charset="0"/>
              </a:rPr>
              <a:t>Elterncafe</a:t>
            </a:r>
            <a:r>
              <a:rPr lang="de-DE" dirty="0" smtClean="0">
                <a:solidFill>
                  <a:srgbClr val="FF0000"/>
                </a:solidFill>
                <a:latin typeface="Arial Black" pitchFamily="34" charset="0"/>
              </a:rPr>
              <a:t>‘</a:t>
            </a:r>
            <a:endParaRPr lang="de-DE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24" name="Textfeld 23"/>
          <p:cNvSpPr txBox="1"/>
          <p:nvPr/>
        </p:nvSpPr>
        <p:spPr>
          <a:xfrm>
            <a:off x="5772458" y="4091059"/>
            <a:ext cx="20162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solidFill>
                  <a:srgbClr val="FF0000"/>
                </a:solidFill>
                <a:latin typeface="Arial Black" pitchFamily="34" charset="0"/>
              </a:rPr>
              <a:t>Familienfeiern -Gemeindefest</a:t>
            </a:r>
            <a:endParaRPr lang="de-DE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25" name="Textfeld 24"/>
          <p:cNvSpPr txBox="1"/>
          <p:nvPr/>
        </p:nvSpPr>
        <p:spPr>
          <a:xfrm>
            <a:off x="5352737" y="4656355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solidFill>
                  <a:srgbClr val="FF0000"/>
                </a:solidFill>
                <a:latin typeface="Arial Black" pitchFamily="34" charset="0"/>
              </a:rPr>
              <a:t>Kaspertheater</a:t>
            </a:r>
            <a:endParaRPr lang="de-DE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26" name="Textfeld 25"/>
          <p:cNvSpPr txBox="1"/>
          <p:nvPr/>
        </p:nvSpPr>
        <p:spPr>
          <a:xfrm>
            <a:off x="1097680" y="4656355"/>
            <a:ext cx="38884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solidFill>
                  <a:srgbClr val="FF0000"/>
                </a:solidFill>
                <a:latin typeface="Arial Black" pitchFamily="34" charset="0"/>
              </a:rPr>
              <a:t>Fort- und Weiterbildungen</a:t>
            </a:r>
            <a:endParaRPr lang="de-DE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27" name="Textfeld 26"/>
          <p:cNvSpPr txBox="1"/>
          <p:nvPr/>
        </p:nvSpPr>
        <p:spPr>
          <a:xfrm>
            <a:off x="6360849" y="2790158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solidFill>
                  <a:srgbClr val="FF0000"/>
                </a:solidFill>
                <a:latin typeface="Arial Black" pitchFamily="34" charset="0"/>
              </a:rPr>
              <a:t>Elternkurse</a:t>
            </a:r>
            <a:endParaRPr lang="de-DE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28" name="Textfeld 27"/>
          <p:cNvSpPr txBox="1"/>
          <p:nvPr/>
        </p:nvSpPr>
        <p:spPr>
          <a:xfrm>
            <a:off x="539552" y="239346"/>
            <a:ext cx="7981811" cy="707886"/>
          </a:xfrm>
          <a:prstGeom prst="rect">
            <a:avLst/>
          </a:prstGeom>
          <a:noFill/>
          <a:effectLst>
            <a:reflection blurRad="6350" stA="50000" endA="300" endPos="55000" dir="5400000" sy="-100000" algn="bl" rotWithShape="0"/>
          </a:effectLst>
        </p:spPr>
        <p:txBody>
          <a:bodyPr wrap="square" rtlCol="0">
            <a:spAutoFit/>
          </a:bodyPr>
          <a:lstStyle/>
          <a:p>
            <a:pPr algn="ctr"/>
            <a:r>
              <a:rPr lang="de-DE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</a:rPr>
              <a:t>Veranstaltungen </a:t>
            </a:r>
            <a:endParaRPr lang="de-DE" sz="4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97343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wipe dir="r"/>
      </p:transition>
    </mc:Choice>
    <mc:Fallback xmlns="">
      <p:transition spd="slow">
        <p:wipe dir="r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5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4500"/>
                            </p:stCondLst>
                            <p:childTnLst>
                              <p:par>
                                <p:cTn id="14" presetID="53" presetClass="entr" presetSubtype="16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750"/>
                            </p:stCondLst>
                            <p:childTnLst>
                              <p:par>
                                <p:cTn id="20" presetID="53" presetClass="entr" presetSubtype="16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9000"/>
                            </p:stCondLst>
                            <p:childTnLst>
                              <p:par>
                                <p:cTn id="26" presetID="53" presetClass="entr" presetSubtype="16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1250"/>
                            </p:stCondLst>
                            <p:childTnLst>
                              <p:par>
                                <p:cTn id="32" presetID="53" presetClass="entr" presetSubtype="16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3500"/>
                            </p:stCondLst>
                            <p:childTnLst>
                              <p:par>
                                <p:cTn id="38" presetID="53" presetClass="entr" presetSubtype="16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5750"/>
                            </p:stCondLst>
                            <p:childTnLst>
                              <p:par>
                                <p:cTn id="44" presetID="53" presetClass="entr" presetSubtype="16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8000"/>
                            </p:stCondLst>
                            <p:childTnLst>
                              <p:par>
                                <p:cTn id="50" presetID="53" presetClass="entr" presetSubtype="16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20250"/>
                            </p:stCondLst>
                            <p:childTnLst>
                              <p:par>
                                <p:cTn id="56" presetID="53" presetClass="entr" presetSubtype="16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22500"/>
                            </p:stCondLst>
                            <p:childTnLst>
                              <p:par>
                                <p:cTn id="62" presetID="53" presetClass="entr" presetSubtype="16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24750"/>
                            </p:stCondLst>
                            <p:childTnLst>
                              <p:par>
                                <p:cTn id="68" presetID="53" presetClass="entr" presetSubtype="16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27000"/>
                            </p:stCondLst>
                            <p:childTnLst>
                              <p:par>
                                <p:cTn id="74" presetID="53" presetClass="entr" presetSubtype="16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29250"/>
                            </p:stCondLst>
                            <p:childTnLst>
                              <p:par>
                                <p:cTn id="80" presetID="53" presetClass="entr" presetSubtype="16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31500"/>
                            </p:stCondLst>
                            <p:childTnLst>
                              <p:par>
                                <p:cTn id="86" presetID="53" presetClass="entr" presetSubtype="16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33750"/>
                            </p:stCondLst>
                            <p:childTnLst>
                              <p:par>
                                <p:cTn id="92" presetID="53" presetClass="entr" presetSubtype="16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36000"/>
                            </p:stCondLst>
                            <p:childTnLst>
                              <p:par>
                                <p:cTn id="98" presetID="53" presetClass="entr" presetSubtype="16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38250"/>
                            </p:stCondLst>
                            <p:childTnLst>
                              <p:par>
                                <p:cTn id="104" presetID="53" presetClass="entr" presetSubtype="16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4" grpId="0"/>
      <p:bldP spid="12" grpId="0"/>
      <p:bldP spid="13" grpId="0"/>
      <p:bldP spid="14" grpId="0"/>
      <p:bldP spid="15" grpId="0"/>
      <p:bldP spid="16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-71470" y="476672"/>
            <a:ext cx="4536504" cy="64633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defPPr>
              <a:defRPr lang="de-DE"/>
            </a:defPPr>
            <a:lvl1pPr algn="ctr">
              <a:defRPr sz="3600">
                <a:ln w="18415" cmpd="sng">
                  <a:solidFill>
                    <a:schemeClr val="bg1"/>
                  </a:solidFill>
                  <a:prstDash val="solid"/>
                </a:ln>
                <a:solidFill>
                  <a:srgbClr val="FF9933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 Black" panose="020B0A04020102020204" pitchFamily="34" charset="0"/>
              </a:defRPr>
            </a:lvl1pPr>
          </a:lstStyle>
          <a:p>
            <a:r>
              <a:rPr lang="de-DE" dirty="0"/>
              <a:t>Dank an…</a:t>
            </a:r>
          </a:p>
        </p:txBody>
      </p:sp>
      <p:sp>
        <p:nvSpPr>
          <p:cNvPr id="4" name="Textfeld 3"/>
          <p:cNvSpPr txBox="1"/>
          <p:nvPr/>
        </p:nvSpPr>
        <p:spPr>
          <a:xfrm>
            <a:off x="-396552" y="2437078"/>
            <a:ext cx="7411108" cy="44627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defPPr>
              <a:defRPr lang="de-DE"/>
            </a:defPPr>
            <a:lvl1pPr algn="ctr">
              <a:defRPr sz="2300">
                <a:ln w="18415" cmpd="sng">
                  <a:noFill/>
                  <a:prstDash val="solid"/>
                </a:ln>
                <a:solidFill>
                  <a:srgbClr val="FF66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 Black" panose="020B0A04020102020204" pitchFamily="34" charset="0"/>
              </a:defRPr>
            </a:lvl1pPr>
          </a:lstStyle>
          <a:p>
            <a:r>
              <a:rPr lang="de-DE" dirty="0" smtClean="0"/>
              <a:t>Vertreterinnen des Landratsamtes</a:t>
            </a:r>
            <a:endParaRPr lang="de-DE" dirty="0"/>
          </a:p>
        </p:txBody>
      </p:sp>
      <p:sp>
        <p:nvSpPr>
          <p:cNvPr id="5" name="Textfeld 4"/>
          <p:cNvSpPr txBox="1"/>
          <p:nvPr/>
        </p:nvSpPr>
        <p:spPr>
          <a:xfrm>
            <a:off x="971600" y="1577531"/>
            <a:ext cx="4536504" cy="44627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defPPr>
              <a:defRPr lang="de-DE"/>
            </a:defPPr>
            <a:lvl1pPr algn="ctr">
              <a:defRPr sz="2300">
                <a:ln w="18415" cmpd="sng">
                  <a:noFill/>
                  <a:prstDash val="solid"/>
                </a:ln>
                <a:solidFill>
                  <a:srgbClr val="FF66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 Black" panose="020B0A04020102020204" pitchFamily="34" charset="0"/>
              </a:defRPr>
            </a:lvl1pPr>
          </a:lstStyle>
          <a:p>
            <a:r>
              <a:rPr lang="de-DE" dirty="0" smtClean="0"/>
              <a:t>Stadt </a:t>
            </a:r>
            <a:r>
              <a:rPr lang="de-DE" dirty="0" err="1" smtClean="0"/>
              <a:t>Triptis</a:t>
            </a:r>
            <a:endParaRPr lang="de-DE" dirty="0"/>
          </a:p>
        </p:txBody>
      </p:sp>
      <p:sp>
        <p:nvSpPr>
          <p:cNvPr id="6" name="Textfeld 5"/>
          <p:cNvSpPr txBox="1"/>
          <p:nvPr/>
        </p:nvSpPr>
        <p:spPr>
          <a:xfrm>
            <a:off x="683568" y="3156599"/>
            <a:ext cx="7416824" cy="800219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defPPr>
              <a:defRPr lang="de-DE"/>
            </a:defPPr>
            <a:lvl1pPr algn="ctr">
              <a:defRPr sz="2300">
                <a:ln w="18415" cmpd="sng">
                  <a:noFill/>
                  <a:prstDash val="solid"/>
                </a:ln>
                <a:solidFill>
                  <a:srgbClr val="FF66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 Black" panose="020B0A04020102020204" pitchFamily="34" charset="0"/>
              </a:defRPr>
            </a:lvl1pPr>
          </a:lstStyle>
          <a:p>
            <a:r>
              <a:rPr lang="de-DE" dirty="0" smtClean="0"/>
              <a:t>Vertreterinnen und Vertreter des Diakonieverein</a:t>
            </a:r>
            <a:endParaRPr lang="de-DE" dirty="0"/>
          </a:p>
        </p:txBody>
      </p:sp>
      <p:sp>
        <p:nvSpPr>
          <p:cNvPr id="7" name="Textfeld 6"/>
          <p:cNvSpPr txBox="1"/>
          <p:nvPr/>
        </p:nvSpPr>
        <p:spPr>
          <a:xfrm>
            <a:off x="822699" y="3861048"/>
            <a:ext cx="7560840" cy="44627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defPPr>
              <a:defRPr lang="de-DE"/>
            </a:defPPr>
            <a:lvl1pPr algn="ctr">
              <a:defRPr sz="2300">
                <a:ln w="18415" cmpd="sng">
                  <a:noFill/>
                  <a:prstDash val="solid"/>
                </a:ln>
                <a:solidFill>
                  <a:srgbClr val="FF66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 Black" panose="020B0A04020102020204" pitchFamily="34" charset="0"/>
              </a:defRPr>
            </a:lvl1pPr>
          </a:lstStyle>
          <a:p>
            <a:r>
              <a:rPr lang="de-DE" dirty="0" smtClean="0"/>
              <a:t>Gemeinde  </a:t>
            </a:r>
            <a:r>
              <a:rPr lang="de-DE" dirty="0" err="1" smtClean="0"/>
              <a:t>Triptis</a:t>
            </a:r>
            <a:endParaRPr lang="de-DE" dirty="0"/>
          </a:p>
        </p:txBody>
      </p:sp>
      <p:sp>
        <p:nvSpPr>
          <p:cNvPr id="8" name="Textfeld 7"/>
          <p:cNvSpPr txBox="1"/>
          <p:nvPr/>
        </p:nvSpPr>
        <p:spPr>
          <a:xfrm>
            <a:off x="1187624" y="4611872"/>
            <a:ext cx="7560840" cy="800219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defPPr>
              <a:defRPr lang="de-DE"/>
            </a:defPPr>
            <a:lvl1pPr algn="ctr">
              <a:defRPr sz="2300">
                <a:ln w="18415" cmpd="sng">
                  <a:noFill/>
                  <a:prstDash val="solid"/>
                </a:ln>
                <a:solidFill>
                  <a:srgbClr val="FF66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 Black" panose="020B0A04020102020204" pitchFamily="34" charset="0"/>
              </a:defRPr>
            </a:lvl1pPr>
          </a:lstStyle>
          <a:p>
            <a:r>
              <a:rPr lang="de-DE" dirty="0" smtClean="0"/>
              <a:t>Elternbeirat der Kita </a:t>
            </a:r>
            <a:r>
              <a:rPr lang="de-DE" dirty="0" err="1" smtClean="0"/>
              <a:t>Farbenklex</a:t>
            </a:r>
            <a:endParaRPr lang="de-DE" dirty="0" smtClean="0"/>
          </a:p>
          <a:p>
            <a:r>
              <a:rPr lang="de-DE" dirty="0" smtClean="0"/>
              <a:t>Herr Dr. </a:t>
            </a:r>
            <a:r>
              <a:rPr lang="de-DE" dirty="0" err="1" smtClean="0"/>
              <a:t>Dießner</a:t>
            </a:r>
            <a:r>
              <a:rPr lang="de-DE" dirty="0" smtClean="0"/>
              <a:t> als Projektbegleiter</a:t>
            </a:r>
            <a:endParaRPr lang="de-DE" dirty="0"/>
          </a:p>
        </p:txBody>
      </p:sp>
      <p:pic>
        <p:nvPicPr>
          <p:cNvPr id="2059" name="Picture 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6230" y="5634448"/>
            <a:ext cx="901700" cy="76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61" name="Picture 1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4737" y="5634448"/>
            <a:ext cx="4767263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40356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wipe dir="r"/>
      </p:transition>
    </mc:Choice>
    <mc:Fallback xmlns="">
      <p:transition spd="slow">
        <p:wipe dir="r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6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1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95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1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30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1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65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500"/>
                                        <p:tgtEl>
                                          <p:spTgt spid="2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179512" y="3334058"/>
            <a:ext cx="9144000" cy="156966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extrusionH="57150" contourW="25400" prstMaterial="matte">
              <a:bevelT w="25400" h="55880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de-DE" sz="3200" b="1" spc="50" dirty="0" smtClean="0">
                <a:ln w="11430">
                  <a:solidFill>
                    <a:schemeClr val="bg1">
                      <a:lumMod val="50000"/>
                    </a:schemeClr>
                  </a:solidFill>
                </a:ln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</a:rPr>
              <a:t>Ergebnis von heute 21.05.2015,können wie auf Ihre Unterstützung rechnen?</a:t>
            </a:r>
          </a:p>
          <a:p>
            <a:pPr algn="ctr"/>
            <a:r>
              <a:rPr lang="de-DE" sz="3200" b="1" spc="50" dirty="0" smtClean="0">
                <a:ln w="11430">
                  <a:solidFill>
                    <a:schemeClr val="bg1">
                      <a:lumMod val="50000"/>
                    </a:schemeClr>
                  </a:solidFill>
                </a:ln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</a:rPr>
              <a:t>Gerne möchten wir </a:t>
            </a:r>
            <a:r>
              <a:rPr lang="de-DE" sz="3200" b="1" spc="50" dirty="0" err="1" smtClean="0">
                <a:ln w="11430">
                  <a:solidFill>
                    <a:schemeClr val="bg1">
                      <a:lumMod val="50000"/>
                    </a:schemeClr>
                  </a:solidFill>
                </a:ln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</a:rPr>
              <a:t>THEKiZ</a:t>
            </a:r>
            <a:r>
              <a:rPr lang="de-DE" sz="3200" b="1" spc="50" dirty="0" smtClean="0">
                <a:ln w="11430">
                  <a:solidFill>
                    <a:schemeClr val="bg1">
                      <a:lumMod val="50000"/>
                    </a:schemeClr>
                  </a:solidFill>
                </a:ln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</a:rPr>
              <a:t> fortführen!</a:t>
            </a:r>
            <a:endParaRPr lang="de-DE" sz="3200" b="1" spc="50" dirty="0">
              <a:ln w="11430">
                <a:solidFill>
                  <a:schemeClr val="bg1">
                    <a:lumMod val="50000"/>
                  </a:schemeClr>
                </a:solidFill>
              </a:ln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827584" y="548680"/>
            <a:ext cx="7056784" cy="3570208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defPPr>
              <a:defRPr lang="de-DE"/>
            </a:defPPr>
            <a:lvl1pPr algn="ctr">
              <a:defRPr sz="3800">
                <a:ln w="18415" cmpd="sng">
                  <a:solidFill>
                    <a:schemeClr val="bg1"/>
                  </a:solidFill>
                  <a:prstDash val="solid"/>
                </a:ln>
                <a:solidFill>
                  <a:srgbClr val="FF9933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 Black" panose="020B0A04020102020204" pitchFamily="34" charset="0"/>
              </a:defRPr>
            </a:lvl1pPr>
          </a:lstStyle>
          <a:p>
            <a:pPr algn="l"/>
            <a:r>
              <a:rPr lang="de-DE" sz="2800" dirty="0" smtClean="0">
                <a:solidFill>
                  <a:srgbClr val="FF6600"/>
                </a:solidFill>
                <a:effectLst/>
              </a:rPr>
              <a:t>Offene Diskussion</a:t>
            </a:r>
          </a:p>
          <a:p>
            <a:pPr algn="l"/>
            <a:r>
              <a:rPr lang="de-DE" sz="2000" dirty="0" smtClean="0">
                <a:solidFill>
                  <a:srgbClr val="FF6600"/>
                </a:solidFill>
                <a:effectLst/>
              </a:rPr>
              <a:t>Was unterscheidet uns von der </a:t>
            </a:r>
            <a:r>
              <a:rPr lang="de-DE" sz="2000" dirty="0" err="1" smtClean="0">
                <a:solidFill>
                  <a:srgbClr val="FF6600"/>
                </a:solidFill>
                <a:effectLst/>
              </a:rPr>
              <a:t>Regelkita</a:t>
            </a:r>
            <a:r>
              <a:rPr lang="de-DE" sz="2000" dirty="0" smtClean="0">
                <a:solidFill>
                  <a:srgbClr val="FF6600"/>
                </a:solidFill>
                <a:effectLst/>
              </a:rPr>
              <a:t>?</a:t>
            </a:r>
          </a:p>
          <a:p>
            <a:pPr algn="l"/>
            <a:r>
              <a:rPr lang="de-DE" sz="2000" dirty="0" smtClean="0">
                <a:solidFill>
                  <a:srgbClr val="FF6600"/>
                </a:solidFill>
                <a:effectLst/>
              </a:rPr>
              <a:t>Was sollte anders gemacht werden ?</a:t>
            </a:r>
          </a:p>
          <a:p>
            <a:pPr algn="l"/>
            <a:r>
              <a:rPr lang="de-DE" sz="2000" dirty="0" smtClean="0">
                <a:solidFill>
                  <a:srgbClr val="FF6600"/>
                </a:solidFill>
                <a:effectLst/>
              </a:rPr>
              <a:t>Einsatz der Mittel evtl. 7.000 €?</a:t>
            </a:r>
          </a:p>
          <a:p>
            <a:pPr algn="l"/>
            <a:r>
              <a:rPr lang="de-DE" sz="2000" dirty="0" smtClean="0">
                <a:solidFill>
                  <a:srgbClr val="FF6600"/>
                </a:solidFill>
                <a:effectLst/>
              </a:rPr>
              <a:t>Welche Bedarfe gibt es um das </a:t>
            </a:r>
            <a:r>
              <a:rPr lang="de-DE" sz="2000" dirty="0" err="1" smtClean="0">
                <a:solidFill>
                  <a:srgbClr val="FF6600"/>
                </a:solidFill>
                <a:effectLst/>
              </a:rPr>
              <a:t>THEKiZ</a:t>
            </a:r>
            <a:r>
              <a:rPr lang="de-DE" sz="2000" dirty="0" smtClean="0">
                <a:solidFill>
                  <a:srgbClr val="FF6600"/>
                </a:solidFill>
                <a:effectLst/>
              </a:rPr>
              <a:t> in </a:t>
            </a:r>
            <a:r>
              <a:rPr lang="de-DE" sz="2000" dirty="0" err="1" smtClean="0">
                <a:solidFill>
                  <a:srgbClr val="FF6600"/>
                </a:solidFill>
                <a:effectLst/>
              </a:rPr>
              <a:t>Triptis</a:t>
            </a:r>
            <a:r>
              <a:rPr lang="de-DE" sz="2000" dirty="0" smtClean="0">
                <a:solidFill>
                  <a:srgbClr val="FF6600"/>
                </a:solidFill>
                <a:effectLst/>
              </a:rPr>
              <a:t>?</a:t>
            </a:r>
          </a:p>
          <a:p>
            <a:pPr algn="l"/>
            <a:r>
              <a:rPr lang="de-DE" sz="2000" dirty="0" smtClean="0">
                <a:solidFill>
                  <a:srgbClr val="FF6600"/>
                </a:solidFill>
                <a:effectLst/>
              </a:rPr>
              <a:t>Welche Vernetzungswünsche hat das Jugendamt?</a:t>
            </a:r>
          </a:p>
          <a:p>
            <a:pPr algn="l"/>
            <a:endParaRPr lang="de-DE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l"/>
            <a:endParaRPr lang="de-DE" sz="2000" dirty="0" smtClean="0">
              <a:effectLst/>
            </a:endParaRPr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3" y="5445224"/>
            <a:ext cx="950913" cy="950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3649" y="5335686"/>
            <a:ext cx="1341437" cy="1169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Pfeil nach rechts 3"/>
          <p:cNvSpPr/>
          <p:nvPr/>
        </p:nvSpPr>
        <p:spPr>
          <a:xfrm>
            <a:off x="7020272" y="5445224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583483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wipe dir="r"/>
      </p:transition>
    </mc:Choice>
    <mc:Fallback xmlns="">
      <p:transition spd="slow">
        <p:wipe dir="r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7000"/>
                            </p:stCondLst>
                            <p:childTnLst>
                              <p:par>
                                <p:cTn id="13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8500"/>
                            </p:stCondLst>
                            <p:childTnLst>
                              <p:par>
                                <p:cTn id="16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348</Words>
  <Application>Microsoft Office PowerPoint</Application>
  <PresentationFormat>Bildschirmpräsentation (4:3)</PresentationFormat>
  <Paragraphs>52</Paragraphs>
  <Slides>6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7" baseType="lpstr">
      <vt:lpstr>Larissa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Modellprojekt „Kindereinrichtungen auf dem Weg zum Eltern-Kind-Zentrum“</dc:title>
  <dc:creator>Jeannette Jacob</dc:creator>
  <cp:lastModifiedBy>Geschäftsführung</cp:lastModifiedBy>
  <cp:revision>60</cp:revision>
  <dcterms:created xsi:type="dcterms:W3CDTF">2014-02-28T22:00:37Z</dcterms:created>
  <dcterms:modified xsi:type="dcterms:W3CDTF">2015-05-19T15:24:12Z</dcterms:modified>
</cp:coreProperties>
</file>